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sldIdLst>
    <p:sldId id="264" r:id="rId2"/>
    <p:sldId id="265" r:id="rId3"/>
    <p:sldId id="257" r:id="rId4"/>
    <p:sldId id="260" r:id="rId5"/>
    <p:sldId id="258" r:id="rId6"/>
    <p:sldId id="269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5292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2" autoAdjust="0"/>
    <p:restoredTop sz="94589" autoAdjust="0"/>
  </p:normalViewPr>
  <p:slideViewPr>
    <p:cSldViewPr snapToGrid="0" snapToObjects="1">
      <p:cViewPr varScale="1">
        <p:scale>
          <a:sx n="77" d="100"/>
          <a:sy n="77" d="100"/>
        </p:scale>
        <p:origin x="-904" y="-1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95ED94A-E857-2946-BFDD-E506EB6D9821}" type="datetimeFigureOut">
              <a:rPr lang="en-US" smtClean="0"/>
              <a:t>7/29/15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49E767-F0D5-8A47-B5E1-8B4B89C36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2505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78911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10392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5189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58157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91229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71156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11247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45060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218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6342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0396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8329E0-5455-FD4E-9C03-D39581EC0E17}" type="datetimeFigureOut">
              <a:rPr lang="en-US" smtClean="0"/>
              <a:t>7/29/15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349A9E-9C1B-8349-9E3E-A359BCC2B2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84921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2015-2016 Implementation Year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Agassiz School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TextBox 19"/>
          <p:cNvSpPr txBox="1">
            <a:spLocks noChangeArrowheads="1"/>
          </p:cNvSpPr>
          <p:nvPr/>
        </p:nvSpPr>
        <p:spPr bwMode="auto">
          <a:xfrm>
            <a:off x="0" y="6297910"/>
            <a:ext cx="9144000" cy="461665"/>
          </a:xfrm>
          <a:prstGeom prst="rect">
            <a:avLst/>
          </a:prstGeom>
          <a:solidFill>
            <a:srgbClr val="652928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   </a:t>
            </a:r>
          </a:p>
          <a:p>
            <a:pPr algn="ctr"/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16043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0854"/>
            <a:ext cx="8229600" cy="1143000"/>
          </a:xfrm>
        </p:spPr>
        <p:txBody>
          <a:bodyPr>
            <a:normAutofit/>
          </a:bodyPr>
          <a:lstStyle/>
          <a:p>
            <a:r>
              <a:rPr lang="en-US" dirty="0"/>
              <a:t>IB-MYP Candidate School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86648"/>
            <a:ext cx="8229600" cy="4839515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“Agassiz </a:t>
            </a:r>
            <a:r>
              <a:rPr lang="en-US" dirty="0"/>
              <a:t>Elementary School is a candidate </a:t>
            </a:r>
            <a:r>
              <a:rPr lang="en-US" dirty="0" smtClean="0"/>
              <a:t>school* </a:t>
            </a:r>
            <a:r>
              <a:rPr lang="en-US" dirty="0"/>
              <a:t>for the Middle Years </a:t>
            </a:r>
            <a:r>
              <a:rPr lang="en-US" dirty="0" err="1"/>
              <a:t>Programme</a:t>
            </a:r>
            <a:r>
              <a:rPr lang="en-US" dirty="0"/>
              <a:t>. This school is pursuing authorization as an IB World School. These are schools that share a common philosophy—a commitment to high quality, challenging, international education that Agassiz Elementary School believes is important for our </a:t>
            </a:r>
            <a:r>
              <a:rPr lang="en-US" dirty="0" smtClean="0"/>
              <a:t>students.</a:t>
            </a:r>
            <a:r>
              <a:rPr lang="en-US" dirty="0" smtClean="0"/>
              <a:t>”</a:t>
            </a:r>
          </a:p>
          <a:p>
            <a:pPr marL="0" indent="0">
              <a:buNone/>
            </a:pPr>
            <a:r>
              <a:rPr lang="en-US" dirty="0" smtClean="0"/>
              <a:t>*</a:t>
            </a:r>
            <a:r>
              <a:rPr lang="en-US" sz="1300" dirty="0"/>
              <a:t>Only schools authorized by the IB Organization can offer any of its four academic </a:t>
            </a:r>
            <a:r>
              <a:rPr lang="en-US" sz="1300" dirty="0" err="1"/>
              <a:t>programmes</a:t>
            </a:r>
            <a:r>
              <a:rPr lang="en-US" sz="1300" dirty="0"/>
              <a:t>: the Primary Years </a:t>
            </a:r>
            <a:r>
              <a:rPr lang="en-US" sz="1300" dirty="0" err="1"/>
              <a:t>Programme</a:t>
            </a:r>
            <a:r>
              <a:rPr lang="en-US" sz="1300" dirty="0"/>
              <a:t> (PYP), the Middle Years </a:t>
            </a:r>
            <a:r>
              <a:rPr lang="en-US" sz="1300" dirty="0" err="1"/>
              <a:t>Programme</a:t>
            </a:r>
            <a:r>
              <a:rPr lang="en-US" sz="1300" dirty="0"/>
              <a:t> (MYP), the Diploma </a:t>
            </a:r>
            <a:r>
              <a:rPr lang="en-US" sz="1300" dirty="0" err="1"/>
              <a:t>Programme</a:t>
            </a:r>
            <a:r>
              <a:rPr lang="en-US" sz="1300" dirty="0"/>
              <a:t>, and the IB Career-related </a:t>
            </a:r>
            <a:r>
              <a:rPr lang="en-US" sz="1300" dirty="0" err="1"/>
              <a:t>Programme</a:t>
            </a:r>
            <a:r>
              <a:rPr lang="en-US" sz="1300" dirty="0"/>
              <a:t>. Candidate status gives no guarantee that authorization will be granted.</a:t>
            </a:r>
            <a:endParaRPr lang="en-US" sz="1300" dirty="0"/>
          </a:p>
        </p:txBody>
      </p:sp>
      <p:sp>
        <p:nvSpPr>
          <p:cNvPr id="4" name="TextBox 19"/>
          <p:cNvSpPr txBox="1">
            <a:spLocks noChangeArrowheads="1"/>
          </p:cNvSpPr>
          <p:nvPr/>
        </p:nvSpPr>
        <p:spPr bwMode="auto">
          <a:xfrm>
            <a:off x="0" y="6297910"/>
            <a:ext cx="9144000" cy="461665"/>
          </a:xfrm>
          <a:prstGeom prst="rect">
            <a:avLst/>
          </a:prstGeom>
          <a:solidFill>
            <a:srgbClr val="652928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   </a:t>
            </a:r>
          </a:p>
          <a:p>
            <a:pPr algn="ctr"/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59016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21"/>
          <p:cNvSpPr txBox="1"/>
          <p:nvPr/>
        </p:nvSpPr>
        <p:spPr>
          <a:xfrm>
            <a:off x="609600" y="6359525"/>
            <a:ext cx="2530475" cy="400049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lang="en-US" sz="2000" b="0" i="0" u="none" strike="noStrike" cap="none" baseline="0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Office name goes here</a:t>
            </a:r>
          </a:p>
        </p:txBody>
      </p:sp>
      <p:sp>
        <p:nvSpPr>
          <p:cNvPr id="8" name="Shape 125"/>
          <p:cNvSpPr/>
          <p:nvPr/>
        </p:nvSpPr>
        <p:spPr>
          <a:xfrm>
            <a:off x="7307263" y="192088"/>
            <a:ext cx="1684336" cy="706436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endParaRPr dirty="0"/>
          </a:p>
        </p:txBody>
      </p:sp>
      <p:sp>
        <p:nvSpPr>
          <p:cNvPr id="11" name="Shape 129"/>
          <p:cNvSpPr/>
          <p:nvPr/>
        </p:nvSpPr>
        <p:spPr>
          <a:xfrm>
            <a:off x="6324600" y="228600"/>
            <a:ext cx="1000125" cy="1000125"/>
          </a:xfrm>
          <a:prstGeom prst="rect">
            <a:avLst/>
          </a:prstGeom>
          <a:blipFill>
            <a:blip r:embed="rId2"/>
            <a:stretch>
              <a:fillRect/>
            </a:stretch>
          </a:blipFill>
        </p:spPr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0517712"/>
              </p:ext>
            </p:extLst>
          </p:nvPr>
        </p:nvGraphicFramePr>
        <p:xfrm>
          <a:off x="228599" y="1263253"/>
          <a:ext cx="8763000" cy="4815839"/>
        </p:xfrm>
        <a:graphic>
          <a:graphicData uri="http://schemas.openxmlformats.org/drawingml/2006/table">
            <a:tbl>
              <a:tblPr firstRow="1" bandRow="1"/>
              <a:tblGrid>
                <a:gridCol w="2921000"/>
                <a:gridCol w="2921000"/>
                <a:gridCol w="2921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YEAR</a:t>
                      </a:r>
                      <a:r>
                        <a:rPr lang="en-US" sz="1600" b="1" baseline="0" dirty="0" smtClean="0"/>
                        <a:t> ONE</a:t>
                      </a:r>
                    </a:p>
                    <a:p>
                      <a:pPr algn="ctr"/>
                      <a:r>
                        <a:rPr lang="en-US" sz="1600" b="1" baseline="0" dirty="0" smtClean="0"/>
                        <a:t>2014-2015</a:t>
                      </a:r>
                      <a:endParaRPr lang="en-US" sz="1600" b="1" dirty="0"/>
                    </a:p>
                  </a:txBody>
                  <a:tcP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YEAR</a:t>
                      </a:r>
                      <a:r>
                        <a:rPr lang="en-US" sz="1600" b="1" baseline="0" dirty="0" smtClean="0"/>
                        <a:t> TWO</a:t>
                      </a:r>
                    </a:p>
                    <a:p>
                      <a:pPr algn="ctr"/>
                      <a:r>
                        <a:rPr lang="en-US" sz="1600" b="1" baseline="0" dirty="0" smtClean="0"/>
                        <a:t>2015-2016</a:t>
                      </a:r>
                      <a:endParaRPr lang="en-US" sz="1600" b="1" dirty="0"/>
                    </a:p>
                  </a:txBody>
                  <a:tcP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YEAR THREE</a:t>
                      </a:r>
                    </a:p>
                    <a:p>
                      <a:pPr algn="ctr"/>
                      <a:r>
                        <a:rPr lang="en-US" sz="1600" b="1" dirty="0" smtClean="0"/>
                        <a:t>2016-2017</a:t>
                      </a:r>
                      <a:endParaRPr lang="en-US" sz="1600" b="1" dirty="0"/>
                    </a:p>
                  </a:txBody>
                  <a:tcPr>
                    <a:solidFill>
                      <a:srgbClr val="00B0F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Engage all stakeholders in discussion of IB</a:t>
                      </a:r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endParaRPr lang="en-US" sz="1600" b="0" dirty="0" smtClean="0"/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Complete feasibility study  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en-US" sz="1600" b="0" dirty="0" smtClean="0"/>
                        <a:t>           </a:t>
                      </a:r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Complete School Information Form  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endParaRPr lang="en-US" sz="1600" b="0" dirty="0" smtClean="0"/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Complete required training for administrators and IB coordinator designate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endParaRPr lang="en-US" sz="1600" b="0" dirty="0" smtClean="0"/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Complete Application for Candidacy    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Train a minimum of one teacher per subject area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endParaRPr lang="en-US" sz="1600" b="0" dirty="0" smtClean="0"/>
                    </a:p>
                    <a:p>
                      <a:pPr marL="342900" indent="-34290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Begin work with IB-appointed consultant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endParaRPr lang="en-US" sz="1600" b="0" dirty="0" smtClean="0"/>
                    </a:p>
                    <a:p>
                      <a:pPr marL="342900" indent="-34290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In-school workshop</a:t>
                      </a:r>
                      <a:r>
                        <a:rPr lang="en-US" sz="1600" b="0" i="1" dirty="0" smtClean="0"/>
                        <a:t>: Launch the MYP      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en-US" sz="1600" b="0" i="1" dirty="0" smtClean="0"/>
                        <a:t>       </a:t>
                      </a:r>
                    </a:p>
                    <a:p>
                      <a:pPr marL="342900" indent="-34290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Begin trial implementation of the IB-MYP, grades 6, 7, 8 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endParaRPr lang="en-US" sz="1600" b="0" dirty="0" smtClean="0"/>
                    </a:p>
                    <a:p>
                      <a:pPr marL="342900" indent="-342900">
                        <a:buFont typeface="Arial" pitchFamily="34" charset="0"/>
                        <a:buChar char="•"/>
                      </a:pPr>
                      <a:r>
                        <a:rPr lang="en-US" sz="1600" b="0" dirty="0" smtClean="0"/>
                        <a:t>Creation of MYP units, curriculum maps, and IB policies.</a:t>
                      </a:r>
                    </a:p>
                    <a:p>
                      <a:endParaRPr lang="en-US" sz="1400" dirty="0" smtClean="0"/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Font typeface="Arial" charset="0"/>
                        <a:buChar char="•"/>
                      </a:pPr>
                      <a:r>
                        <a:rPr lang="en-US" sz="1600" b="0" dirty="0" smtClean="0"/>
                        <a:t>Continue teacher training</a:t>
                      </a:r>
                    </a:p>
                    <a:p>
                      <a:pPr>
                        <a:buFont typeface="Arial" charset="0"/>
                        <a:buNone/>
                      </a:pPr>
                      <a:endParaRPr lang="en-US" sz="1600" b="0" dirty="0" smtClean="0"/>
                    </a:p>
                    <a:p>
                      <a:pPr>
                        <a:buFont typeface="Arial" charset="0"/>
                        <a:buChar char="•"/>
                      </a:pPr>
                      <a:r>
                        <a:rPr lang="en-US" sz="1600" b="0" dirty="0" smtClean="0"/>
                        <a:t>Continue trial implementation of the IB-MYP</a:t>
                      </a:r>
                    </a:p>
                    <a:p>
                      <a:pPr>
                        <a:buFont typeface="Arial" charset="0"/>
                        <a:buNone/>
                      </a:pPr>
                      <a:endParaRPr lang="en-US" sz="1600" b="0" dirty="0" smtClean="0"/>
                    </a:p>
                    <a:p>
                      <a:pPr>
                        <a:buFont typeface="Arial" charset="0"/>
                        <a:buChar char="•"/>
                      </a:pPr>
                      <a:r>
                        <a:rPr lang="en-US" sz="1600" b="0" dirty="0" smtClean="0"/>
                        <a:t>Complete Application for Authorization (Oct.</a:t>
                      </a:r>
                      <a:r>
                        <a:rPr lang="en-US" sz="1600" b="0" baseline="0" dirty="0" smtClean="0"/>
                        <a:t> 1, 2016)</a:t>
                      </a:r>
                    </a:p>
                    <a:p>
                      <a:pPr>
                        <a:buFont typeface="Arial" charset="0"/>
                        <a:buNone/>
                      </a:pPr>
                      <a:endParaRPr lang="en-US" sz="1600" b="0" dirty="0" smtClean="0"/>
                    </a:p>
                    <a:p>
                      <a:pPr>
                        <a:buFont typeface="Arial" charset="0"/>
                        <a:buChar char="•"/>
                      </a:pPr>
                      <a:r>
                        <a:rPr lang="en-US" sz="1600" b="0" dirty="0" smtClean="0"/>
                        <a:t>Prepare for IB verification visit, Spring of 2017</a:t>
                      </a:r>
                    </a:p>
                    <a:p>
                      <a:endParaRPr lang="en-US" sz="1600" b="1" dirty="0" smtClean="0"/>
                    </a:p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533400" y="381000"/>
            <a:ext cx="6858000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accent1"/>
                </a:solidFill>
              </a:rPr>
              <a:t>MYP </a:t>
            </a:r>
            <a:r>
              <a:rPr lang="en-US" sz="3200" b="1" dirty="0" err="1" smtClean="0">
                <a:solidFill>
                  <a:schemeClr val="accent1"/>
                </a:solidFill>
              </a:rPr>
              <a:t>Programme</a:t>
            </a:r>
            <a:r>
              <a:rPr lang="en-US" sz="3200" b="1" dirty="0" smtClean="0">
                <a:solidFill>
                  <a:schemeClr val="accent1"/>
                </a:solidFill>
              </a:rPr>
              <a:t> Timeline</a:t>
            </a:r>
            <a:endParaRPr lang="en-US" sz="3200" b="1" dirty="0">
              <a:solidFill>
                <a:schemeClr val="accent1"/>
              </a:solidFill>
            </a:endParaRPr>
          </a:p>
        </p:txBody>
      </p:sp>
      <p:sp>
        <p:nvSpPr>
          <p:cNvPr id="7" name="TextBox 19"/>
          <p:cNvSpPr txBox="1">
            <a:spLocks noChangeArrowheads="1"/>
          </p:cNvSpPr>
          <p:nvPr/>
        </p:nvSpPr>
        <p:spPr bwMode="auto">
          <a:xfrm>
            <a:off x="0" y="6297910"/>
            <a:ext cx="9144000" cy="461665"/>
          </a:xfrm>
          <a:prstGeom prst="rect">
            <a:avLst/>
          </a:prstGeom>
          <a:solidFill>
            <a:srgbClr val="652928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   </a:t>
            </a:r>
          </a:p>
          <a:p>
            <a:pPr algn="ctr"/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63635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Implementation Year: What </a:t>
            </a:r>
            <a:r>
              <a:rPr lang="en-US" dirty="0"/>
              <a:t>w</a:t>
            </a:r>
            <a:r>
              <a:rPr lang="en-US" dirty="0" smtClean="0"/>
              <a:t>ill it look </a:t>
            </a:r>
            <a:r>
              <a:rPr lang="en-US" dirty="0"/>
              <a:t>l</a:t>
            </a:r>
            <a:r>
              <a:rPr lang="en-US" dirty="0" smtClean="0"/>
              <a:t>ike?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Students will be exposed to 8 different subjects</a:t>
            </a:r>
          </a:p>
          <a:p>
            <a:r>
              <a:rPr lang="en-US" dirty="0" smtClean="0"/>
              <a:t>Teachers will create and implement units</a:t>
            </a:r>
            <a:endParaRPr lang="en-US" dirty="0"/>
          </a:p>
          <a:p>
            <a:r>
              <a:rPr lang="en-US" dirty="0"/>
              <a:t>C</a:t>
            </a:r>
            <a:r>
              <a:rPr lang="en-US" dirty="0" smtClean="0"/>
              <a:t>ommunity project </a:t>
            </a:r>
            <a:r>
              <a:rPr lang="en-US" dirty="0" smtClean="0"/>
              <a:t>will be piloted with </a:t>
            </a:r>
            <a:r>
              <a:rPr lang="en-US" dirty="0" smtClean="0"/>
              <a:t>a group of eighth grade volunteers</a:t>
            </a:r>
          </a:p>
          <a:p>
            <a:r>
              <a:rPr lang="en-US" dirty="0" smtClean="0"/>
              <a:t>Service commitment imbedded into the curriculum</a:t>
            </a:r>
          </a:p>
          <a:p>
            <a:r>
              <a:rPr lang="en-US" dirty="0" smtClean="0"/>
              <a:t>Policies will be created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4" name="TextBox 19"/>
          <p:cNvSpPr txBox="1">
            <a:spLocks noChangeArrowheads="1"/>
          </p:cNvSpPr>
          <p:nvPr/>
        </p:nvSpPr>
        <p:spPr bwMode="auto">
          <a:xfrm>
            <a:off x="0" y="6297910"/>
            <a:ext cx="9144000" cy="461665"/>
          </a:xfrm>
          <a:prstGeom prst="rect">
            <a:avLst/>
          </a:prstGeom>
          <a:solidFill>
            <a:srgbClr val="652928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   </a:t>
            </a:r>
          </a:p>
          <a:p>
            <a:pPr algn="ctr"/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50795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Policies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1123" y="1600200"/>
            <a:ext cx="8229600" cy="4525963"/>
          </a:xfrm>
        </p:spPr>
        <p:txBody>
          <a:bodyPr/>
          <a:lstStyle/>
          <a:p>
            <a:r>
              <a:rPr lang="en-US" dirty="0" smtClean="0"/>
              <a:t>Academic Honesty Policy – June 2015</a:t>
            </a:r>
          </a:p>
          <a:p>
            <a:r>
              <a:rPr lang="en-US" dirty="0" smtClean="0"/>
              <a:t>Language Policy – March 2016</a:t>
            </a:r>
          </a:p>
          <a:p>
            <a:r>
              <a:rPr lang="en-US" dirty="0" smtClean="0"/>
              <a:t>Assessment Policy – June 2016</a:t>
            </a:r>
          </a:p>
          <a:p>
            <a:r>
              <a:rPr lang="en-US" dirty="0" smtClean="0"/>
              <a:t>Special Education Policy – Provided by District</a:t>
            </a:r>
            <a:endParaRPr lang="en-US" dirty="0"/>
          </a:p>
        </p:txBody>
      </p:sp>
      <p:sp>
        <p:nvSpPr>
          <p:cNvPr id="4" name="TextBox 19"/>
          <p:cNvSpPr txBox="1">
            <a:spLocks noChangeArrowheads="1"/>
          </p:cNvSpPr>
          <p:nvPr/>
        </p:nvSpPr>
        <p:spPr bwMode="auto">
          <a:xfrm>
            <a:off x="0" y="6297910"/>
            <a:ext cx="9144000" cy="461665"/>
          </a:xfrm>
          <a:prstGeom prst="rect">
            <a:avLst/>
          </a:prstGeom>
          <a:solidFill>
            <a:srgbClr val="652928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   </a:t>
            </a:r>
          </a:p>
          <a:p>
            <a:pPr algn="ctr"/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74908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159055"/>
            <a:ext cx="8229600" cy="1143000"/>
          </a:xfrm>
        </p:spPr>
        <p:txBody>
          <a:bodyPr/>
          <a:lstStyle/>
          <a:p>
            <a:r>
              <a:rPr lang="en-US" dirty="0" smtClean="0"/>
              <a:t> </a:t>
            </a:r>
            <a:r>
              <a:rPr lang="en-US" dirty="0" smtClean="0"/>
              <a:t>Action Items from Plan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56739"/>
            <a:ext cx="8229600" cy="570744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Community project </a:t>
            </a:r>
          </a:p>
          <a:p>
            <a:pPr lvl="1"/>
            <a:r>
              <a:rPr lang="en-US" dirty="0" smtClean="0"/>
              <a:t>Determine coordinator</a:t>
            </a:r>
          </a:p>
          <a:p>
            <a:pPr lvl="1"/>
            <a:r>
              <a:rPr lang="en-US" dirty="0" smtClean="0"/>
              <a:t>Create guide</a:t>
            </a:r>
          </a:p>
          <a:p>
            <a:pPr lvl="1"/>
            <a:r>
              <a:rPr lang="en-US" dirty="0" smtClean="0"/>
              <a:t>Establish partnerships</a:t>
            </a:r>
          </a:p>
          <a:p>
            <a:r>
              <a:rPr lang="en-US" dirty="0"/>
              <a:t>International </a:t>
            </a:r>
            <a:r>
              <a:rPr lang="en-US" dirty="0" smtClean="0"/>
              <a:t>mindedness</a:t>
            </a:r>
          </a:p>
          <a:p>
            <a:pPr lvl="1"/>
            <a:r>
              <a:rPr lang="en-US" dirty="0"/>
              <a:t>Signs posted</a:t>
            </a:r>
          </a:p>
          <a:p>
            <a:pPr lvl="1"/>
            <a:r>
              <a:rPr lang="en-US" dirty="0"/>
              <a:t>Books purchased</a:t>
            </a:r>
          </a:p>
          <a:p>
            <a:pPr lvl="1"/>
            <a:r>
              <a:rPr lang="en-US" dirty="0"/>
              <a:t>Art work </a:t>
            </a:r>
            <a:endParaRPr lang="en-US" dirty="0" smtClean="0"/>
          </a:p>
          <a:p>
            <a:r>
              <a:rPr lang="en-US" dirty="0" smtClean="0"/>
              <a:t>Professional Development</a:t>
            </a:r>
          </a:p>
          <a:p>
            <a:pPr lvl="1"/>
            <a:r>
              <a:rPr lang="en-US" dirty="0" smtClean="0"/>
              <a:t>Differentiation</a:t>
            </a:r>
          </a:p>
          <a:p>
            <a:pPr lvl="1"/>
            <a:r>
              <a:rPr lang="en-US" dirty="0" smtClean="0"/>
              <a:t>Constructivist </a:t>
            </a:r>
            <a:r>
              <a:rPr lang="en-US" dirty="0" smtClean="0"/>
              <a:t>approach</a:t>
            </a:r>
          </a:p>
          <a:p>
            <a:pPr lvl="1"/>
            <a:r>
              <a:rPr lang="en-US" dirty="0" smtClean="0"/>
              <a:t>Inquiry</a:t>
            </a:r>
            <a:endParaRPr lang="en-US" dirty="0" smtClean="0"/>
          </a:p>
          <a:p>
            <a:pPr lvl="1"/>
            <a:endParaRPr lang="en-US" dirty="0" smtClean="0"/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26881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2793</TotalTime>
  <Words>359</Words>
  <Application>Microsoft Macintosh PowerPoint</Application>
  <PresentationFormat>On-screen Show (4:3)</PresentationFormat>
  <Paragraphs>69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2015-2016 Implementation Year</vt:lpstr>
      <vt:lpstr>IB-MYP Candidate School</vt:lpstr>
      <vt:lpstr>PowerPoint Presentation</vt:lpstr>
      <vt:lpstr>Implementation Year: What will it look like?</vt:lpstr>
      <vt:lpstr>Policies</vt:lpstr>
      <vt:lpstr> Action Items from Plan</vt:lpstr>
    </vt:vector>
  </TitlesOfParts>
  <Company>Agassiz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Remote Admin</dc:creator>
  <cp:lastModifiedBy>Michele McNally</cp:lastModifiedBy>
  <cp:revision>32</cp:revision>
  <dcterms:created xsi:type="dcterms:W3CDTF">2014-09-10T18:30:27Z</dcterms:created>
  <dcterms:modified xsi:type="dcterms:W3CDTF">2015-07-30T03:30:38Z</dcterms:modified>
</cp:coreProperties>
</file>

<file path=docProps/thumbnail.jpeg>
</file>